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49.jpg" ContentType="image/pn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5" r:id="rId4"/>
    <p:sldId id="287" r:id="rId5"/>
    <p:sldId id="308" r:id="rId6"/>
    <p:sldId id="279" r:id="rId7"/>
    <p:sldId id="283" r:id="rId8"/>
    <p:sldId id="290" r:id="rId9"/>
    <p:sldId id="288" r:id="rId10"/>
    <p:sldId id="306" r:id="rId11"/>
    <p:sldId id="307" r:id="rId12"/>
    <p:sldId id="304" r:id="rId13"/>
    <p:sldId id="303" r:id="rId14"/>
    <p:sldId id="292" r:id="rId15"/>
    <p:sldId id="294" r:id="rId16"/>
    <p:sldId id="302" r:id="rId17"/>
    <p:sldId id="296" r:id="rId18"/>
    <p:sldId id="281" r:id="rId19"/>
    <p:sldId id="305" r:id="rId20"/>
    <p:sldId id="297" r:id="rId21"/>
    <p:sldId id="298" r:id="rId22"/>
    <p:sldId id="291" r:id="rId23"/>
    <p:sldId id="300" r:id="rId24"/>
    <p:sldId id="301" r:id="rId25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86C0"/>
    <a:srgbClr val="78ADCD"/>
    <a:srgbClr val="1376BA"/>
    <a:srgbClr val="000000"/>
    <a:srgbClr val="FFFF00"/>
    <a:srgbClr val="B3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 autoAdjust="0"/>
    <p:restoredTop sz="95596" autoAdjust="0"/>
  </p:normalViewPr>
  <p:slideViewPr>
    <p:cSldViewPr>
      <p:cViewPr>
        <p:scale>
          <a:sx n="70" d="100"/>
          <a:sy n="70" d="100"/>
        </p:scale>
        <p:origin x="-1254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FBE73656-10C2-423E-ACD2-BB36AB1AF2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663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2EF793-9A96-4DE9-BDA8-6B938C2336B2}" type="slidenum">
              <a:rPr lang="en-US"/>
              <a:pPr/>
              <a:t>1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10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11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12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19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C8C14-7DA4-457F-B758-D887B8B3E239}" type="slidenum">
              <a:rPr lang="en-US"/>
              <a:pPr/>
              <a:t>2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20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21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22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C8C14-7DA4-457F-B758-D887B8B3E239}" type="slidenum">
              <a:rPr lang="en-US"/>
              <a:pPr/>
              <a:t>23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C8C14-7DA4-457F-B758-D887B8B3E239}" type="slidenum">
              <a:rPr lang="en-US"/>
              <a:pPr/>
              <a:t>24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191CB-B995-465C-BF89-ECA474F6DA01}" type="slidenum">
              <a:rPr lang="en-US"/>
              <a:pPr/>
              <a:t>9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609600"/>
            <a:ext cx="7772400" cy="704850"/>
          </a:xfrm>
          <a:effectLst>
            <a:outerShdw dist="12700" algn="ctr" rotWithShape="0">
              <a:schemeClr val="bg1"/>
            </a:outerShdw>
          </a:effectLst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1295400"/>
            <a:ext cx="7772400" cy="685800"/>
          </a:xfrm>
          <a:effectLst>
            <a:outerShdw dist="12700" algn="ctr" rotWithShape="0">
              <a:schemeClr val="bg1"/>
            </a:outerShdw>
          </a:effectLst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67450" y="457200"/>
            <a:ext cx="19621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57340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3152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7315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4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jpeg"/><Relationship Id="rId3" Type="http://schemas.openxmlformats.org/officeDocument/2006/relationships/image" Target="../media/image4.jpe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gi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.png"/><Relationship Id="rId20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10" Type="http://schemas.openxmlformats.org/officeDocument/2006/relationships/image" Target="../media/image36.png"/><Relationship Id="rId19" Type="http://schemas.openxmlformats.org/officeDocument/2006/relationships/image" Target="../media/image11.png"/><Relationship Id="rId4" Type="http://schemas.openxmlformats.org/officeDocument/2006/relationships/image" Target="../media/image25.jpeg"/><Relationship Id="rId9" Type="http://schemas.openxmlformats.org/officeDocument/2006/relationships/image" Target="../media/image35.png"/><Relationship Id="rId1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4.jpe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5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playlist?list=PL-tX_Bg2Hy4ldFiWt_IFS1ovj2xcGdhpe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09600"/>
            <a:ext cx="4648200" cy="704850"/>
          </a:xfrm>
        </p:spPr>
        <p:txBody>
          <a:bodyPr/>
          <a:lstStyle/>
          <a:p>
            <a:r>
              <a:rPr lang="en-US" dirty="0" smtClean="0"/>
              <a:t>Mapping Solutions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1295400"/>
            <a:ext cx="4648200" cy="685800"/>
          </a:xfrm>
        </p:spPr>
        <p:txBody>
          <a:bodyPr/>
          <a:lstStyle/>
          <a:p>
            <a:r>
              <a:rPr lang="en-US" dirty="0" smtClean="0"/>
              <a:t>The HYIP Project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714286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Replication</a:t>
            </a:r>
            <a:endParaRPr lang="en-US" sz="4000" dirty="0"/>
          </a:p>
        </p:txBody>
      </p:sp>
      <p:sp>
        <p:nvSpPr>
          <p:cNvPr id="2" name="AutoShape 2" descr="Image result for replic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replic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 descr="http://philschatz.com/anatomy-book/resources/0323_DNA_Replic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60198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Documents and Settings\User\Local Settings\Temporary Internet Files\Content.IE5\BHWECMSV\green-doll-number-4[1]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4745759"/>
            <a:ext cx="900113" cy="85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Documents and Settings\User\Local Settings\Temporary Internet Files\Content.IE5\Q2G23MOT\gif_1243-Cartoon-Character-Happy-Numbers-4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01" y="1371600"/>
            <a:ext cx="67865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2895600" y="1562100"/>
            <a:ext cx="304800" cy="609600"/>
          </a:xfrm>
          <a:prstGeom prst="righ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2777319" y="4912197"/>
            <a:ext cx="304800" cy="609600"/>
          </a:xfrm>
          <a:prstGeom prst="righ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5638800"/>
            <a:ext cx="6324600" cy="913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Four (4) bases category on Chromosome and  DNA.</a:t>
            </a:r>
          </a:p>
        </p:txBody>
      </p:sp>
    </p:spTree>
    <p:extLst>
      <p:ext uri="{BB962C8B-B14F-4D97-AF65-F5344CB8AC3E}">
        <p14:creationId xmlns:p14="http://schemas.microsoft.com/office/powerpoint/2010/main" val="12348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Steps and Frames</a:t>
            </a:r>
            <a:endParaRPr lang="en-US" sz="4000" dirty="0"/>
          </a:p>
        </p:txBody>
      </p:sp>
      <p:sp>
        <p:nvSpPr>
          <p:cNvPr id="2" name="AutoShape 2" descr="Image result for replic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replic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6" name="Picture 10" descr="C:\Documents and Settings\User\Local Settings\Temporary Internet Files\Content.IE5\Q2G23MOT\gif_1243-Cartoon-Character-Happy-Numbers-4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42" y="2903740"/>
            <a:ext cx="67865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3400141" y="3094240"/>
            <a:ext cx="304800" cy="609600"/>
          </a:xfrm>
          <a:prstGeom prst="righ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3160805" y="1621630"/>
            <a:ext cx="304800" cy="574880"/>
          </a:xfrm>
          <a:prstGeom prst="righ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362" name="Picture 2" descr="http://atlasgeneticsoncology.org/Educ/Images/2NomenclEn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98" y="4351540"/>
            <a:ext cx="3200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https://ka-perseus-images.s3.amazonaws.com/7a67a209dca15c6c0aaa0632532b480a8b563841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ka-perseus-images.s3.amazonaws.com/7a67a209dca15c6c0aaa0632532b480a8b563841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ka-perseus-images.s3.amazonaws.com/7a67a209dca15c6c0aaa0632532b480a8b563841.sv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ka-perseus-images.s3.amazonaws.com/7a67a209dca15c6c0aaa0632532b480a8b563841.sv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57" y="1295400"/>
            <a:ext cx="3200400" cy="1227340"/>
          </a:xfrm>
          <a:prstGeom prst="rect">
            <a:avLst/>
          </a:prstGeom>
        </p:spPr>
      </p:pic>
      <p:pic>
        <p:nvPicPr>
          <p:cNvPr id="15372" name="Picture 12" descr="http://book.transtutors.com/cmsimg/types%20of%20chromosome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541" y="2903740"/>
            <a:ext cx="2819400" cy="123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 descr="C:\Documents and Settings\User\Local Settings\Temporary Internet Files\Content.IE5\3E4XWP0U\SJ-FiveGreen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78" y="1477910"/>
            <a:ext cx="394163" cy="86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C:\Documents and Settings\User\Local Settings\Temporary Internet Files\Content.IE5\Q2G23MOT\gif_1243-Cartoon-Character-Happy-Numbers-4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60" y="4364548"/>
            <a:ext cx="67865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Arrow 20"/>
          <p:cNvSpPr/>
          <p:nvPr/>
        </p:nvSpPr>
        <p:spPr bwMode="auto">
          <a:xfrm>
            <a:off x="3442859" y="4555048"/>
            <a:ext cx="304800" cy="609600"/>
          </a:xfrm>
          <a:prstGeom prst="righ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57400" y="5843984"/>
            <a:ext cx="6324600" cy="502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Four (4) bases category in Between.</a:t>
            </a:r>
          </a:p>
        </p:txBody>
      </p:sp>
    </p:spTree>
    <p:extLst>
      <p:ext uri="{BB962C8B-B14F-4D97-AF65-F5344CB8AC3E}">
        <p14:creationId xmlns:p14="http://schemas.microsoft.com/office/powerpoint/2010/main" val="13058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Phenomena</a:t>
            </a:r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438400" y="3366448"/>
            <a:ext cx="40386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218" name="Picture 2" descr="http://4.bp.blogspot.com/-GG3rbiGkrxk/VFsYA4KAW0I/AAAAAAAAVJY/BWIMse74BrY/s1600/semiconservative%2Breplication%2B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24" y="1289728"/>
            <a:ext cx="3448050" cy="259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replic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89728"/>
            <a:ext cx="2466975" cy="27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057400" y="4312692"/>
            <a:ext cx="6529174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Our Mapping Solutions adopt every nature phenomena that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uniform and conceptually structured on our case of problem solving and decision making.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Three to Four</a:t>
            </a:r>
            <a:endParaRPr lang="en-US" sz="4000" dirty="0"/>
          </a:p>
        </p:txBody>
      </p:sp>
      <p:pic>
        <p:nvPicPr>
          <p:cNvPr id="4" name="Picture 2" descr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90846"/>
            <a:ext cx="2209800" cy="155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contexo.info/DNA_Basics/images/dna_replicationHGPweb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23431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replic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18" y="3429000"/>
            <a:ext cx="24669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www.perforce.com/sites/default/files/replication-servi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77" y="1590846"/>
            <a:ext cx="2008923" cy="36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7400" y="5638800"/>
            <a:ext cx="6324600" cy="913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Four (4) bases category are Mapped by Three to Four.</a:t>
            </a:r>
          </a:p>
        </p:txBody>
      </p:sp>
    </p:spTree>
    <p:extLst>
      <p:ext uri="{BB962C8B-B14F-4D97-AF65-F5344CB8AC3E}">
        <p14:creationId xmlns:p14="http://schemas.microsoft.com/office/powerpoint/2010/main" val="121639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Two (2) Pairs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79" y="1447800"/>
            <a:ext cx="4597021" cy="3019426"/>
          </a:xfrm>
          <a:prstGeom prst="rect">
            <a:avLst/>
          </a:prstGeom>
        </p:spPr>
      </p:pic>
      <p:pic>
        <p:nvPicPr>
          <p:cNvPr id="5" name="Picture 2" descr="http://www.councilforresponsiblegenetics.org/geneticprivacy/images/c16x6base-pair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400"/>
            <a:ext cx="19812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33516" y="5029200"/>
            <a:ext cx="6324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The Four (4) bases category by two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(2) in pairs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28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1675" y="457200"/>
            <a:ext cx="6934200" cy="715963"/>
          </a:xfrm>
        </p:spPr>
        <p:txBody>
          <a:bodyPr/>
          <a:lstStyle/>
          <a:p>
            <a:r>
              <a:rPr lang="en-US" sz="4000" dirty="0" smtClean="0"/>
              <a:t>Pairing</a:t>
            </a:r>
            <a:endParaRPr lang="en-US" sz="4000" dirty="0"/>
          </a:p>
        </p:txBody>
      </p:sp>
      <p:pic>
        <p:nvPicPr>
          <p:cNvPr id="11266" name="Picture 2" descr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98" y="4114799"/>
            <a:ext cx="2505075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6172200" cy="2090652"/>
          </a:xfrm>
        </p:spPr>
      </p:pic>
      <p:cxnSp>
        <p:nvCxnSpPr>
          <p:cNvPr id="4" name="Straight Connector 3"/>
          <p:cNvCxnSpPr/>
          <p:nvPr/>
        </p:nvCxnSpPr>
        <p:spPr bwMode="auto">
          <a:xfrm>
            <a:off x="2590800" y="4114799"/>
            <a:ext cx="42672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590800" y="4800600"/>
            <a:ext cx="36576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590800" y="6248398"/>
            <a:ext cx="33528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22" name="Picture 2" descr="C:\Documents and Settings\User\Local Settings\Temporary Internet Files\Content.IE5\Q2G23MOT\large-Number-1-66.6-3874[1]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48136"/>
            <a:ext cx="360363" cy="206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Documents and Settings\User\Local Settings\Temporary Internet Files\Content.IE5\BHWECMSV\large-Number-2-166.6-3875[1]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3" y="4220615"/>
            <a:ext cx="360000" cy="4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Documents and Settings\User\Local Settings\Temporary Internet Files\Content.IE5\BHWECMSV\large-Number-3-33.3-3876[1]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3" y="5385594"/>
            <a:ext cx="36036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rved Left Arrow 27"/>
          <p:cNvSpPr/>
          <p:nvPr/>
        </p:nvSpPr>
        <p:spPr bwMode="auto">
          <a:xfrm>
            <a:off x="8296275" y="2285999"/>
            <a:ext cx="609600" cy="3929059"/>
          </a:xfrm>
          <a:prstGeom prst="curvedLef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Bent Arrow 29"/>
          <p:cNvSpPr/>
          <p:nvPr/>
        </p:nvSpPr>
        <p:spPr bwMode="auto">
          <a:xfrm flipV="1">
            <a:off x="4991097" y="3353934"/>
            <a:ext cx="952503" cy="2108994"/>
          </a:xfrm>
          <a:prstGeom prst="ben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The nine (9) modules</a:t>
            </a:r>
            <a:endParaRPr lang="en-US" sz="4000" dirty="0"/>
          </a:p>
        </p:txBody>
      </p:sp>
      <p:pic>
        <p:nvPicPr>
          <p:cNvPr id="11266" name="Picture 2" descr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399"/>
            <a:ext cx="2505075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2057400" y="1676399"/>
            <a:ext cx="48006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590800" y="2362200"/>
            <a:ext cx="36576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endCxn id="6" idx="0"/>
          </p:cNvCxnSpPr>
          <p:nvPr/>
        </p:nvCxnSpPr>
        <p:spPr bwMode="auto">
          <a:xfrm flipV="1">
            <a:off x="2079313" y="3792344"/>
            <a:ext cx="3185885" cy="19927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22" name="Picture 2" descr="C:\Documents and Settings\User\Local Settings\Temporary Internet Files\Content.IE5\Q2G23MOT\large-Number-1-66.6-3874[1]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09736"/>
            <a:ext cx="360363" cy="206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Documents and Settings\User\Local Settings\Temporary Internet Files\Content.IE5\BHWECMSV\large-Number-2-166.6-3875[1]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3" y="1782215"/>
            <a:ext cx="360000" cy="4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Documents and Settings\User\Local Settings\Temporary Internet Files\Content.IE5\BHWECMSV\large-Number-3-33.3-3876[1]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3" y="2947194"/>
            <a:ext cx="36036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v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840" y="4456021"/>
            <a:ext cx="2460235" cy="211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Documents and Settings\User\Local Settings\Temporary Internet Files\Content.IE5\W2MSQ6XF\large-Number-4-0-3878[1]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590800"/>
            <a:ext cx="360362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Documents and Settings\User\Local Settings\Temporary Internet Files\Content.IE5\BHWECMSV\Number-6-3880-large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3551238"/>
            <a:ext cx="360362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Documents and Settings\User\Local Settings\Temporary Internet Files\Content.IE5\3E4XWP0U\large-Number-7-0-3881[1]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13" y="3584575"/>
            <a:ext cx="360362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Documents and Settings\User\Local Settings\Temporary Internet Files\Content.IE5\W2MSQ6XF\large-Number-8-166.6-3882[1]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560763"/>
            <a:ext cx="360362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Documents and Settings\User\Local Settings\Temporary Internet Files\Content.IE5\W2MSQ6XF\large-Number-9-66.6-3883[1]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075" y="3552298"/>
            <a:ext cx="360000" cy="5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Documents and Settings\User\Local Settings\Temporary Internet Files\Content.IE5\3E4XWP0U\SJ-FiveGreen[1]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12" y="2530522"/>
            <a:ext cx="39416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Documents and Settings\User\Local Settings\Temporary Internet Files\Content.IE5\BHWECMSV\large-Number-2-166.6-3875[1]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400" y="1721982"/>
            <a:ext cx="360000" cy="4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37581" y="4694348"/>
            <a:ext cx="3706019" cy="1877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kern="0" baseline="0" dirty="0" smtClean="0"/>
              <a:t>2 pairs  </a:t>
            </a:r>
          </a:p>
          <a:p>
            <a:pPr>
              <a:lnSpc>
                <a:spcPct val="80000"/>
              </a:lnSpc>
            </a:pPr>
            <a:r>
              <a:rPr lang="en-US" sz="2400" b="1" kern="0" baseline="0" dirty="0" smtClean="0"/>
              <a:t>3 steps</a:t>
            </a:r>
          </a:p>
          <a:p>
            <a:pPr>
              <a:lnSpc>
                <a:spcPct val="80000"/>
              </a:lnSpc>
            </a:pPr>
            <a:r>
              <a:rPr lang="en-US" sz="2400" b="1" kern="0" baseline="0" dirty="0" smtClean="0"/>
              <a:t>4 bases </a:t>
            </a:r>
          </a:p>
          <a:p>
            <a:pPr>
              <a:lnSpc>
                <a:spcPct val="80000"/>
              </a:lnSpc>
            </a:pPr>
            <a:r>
              <a:rPr lang="en-US" sz="2400" b="1" kern="0" baseline="0" dirty="0" smtClean="0"/>
              <a:t>5 frames </a:t>
            </a:r>
          </a:p>
          <a:p>
            <a:pPr>
              <a:lnSpc>
                <a:spcPct val="80000"/>
              </a:lnSpc>
            </a:pPr>
            <a:r>
              <a:rPr lang="en-US" sz="2400" b="1" kern="0" baseline="0" dirty="0" smtClean="0"/>
              <a:t>9 modules</a:t>
            </a:r>
          </a:p>
        </p:txBody>
      </p:sp>
      <p:sp>
        <p:nvSpPr>
          <p:cNvPr id="6" name="Curved Right Arrow 5"/>
          <p:cNvSpPr/>
          <p:nvPr/>
        </p:nvSpPr>
        <p:spPr bwMode="auto">
          <a:xfrm>
            <a:off x="5265198" y="2590800"/>
            <a:ext cx="830801" cy="2506938"/>
          </a:xfrm>
          <a:prstGeom prst="curvedRigh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157" name="Picture 13" descr="http://www.3dmoleculardesigns.com/3DMD-Files/FGIK/student_handout/replication/DNA-Replication-07.jpg?Medium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26" y="5791199"/>
            <a:ext cx="1063969" cy="36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ve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183143"/>
            <a:ext cx="287471" cy="24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https://apbio2-chs-09.wikispaces.com/file/view/DNA%2520replication.gif/82994861/525x382/DNA%2520replication.gi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470" y="5097738"/>
            <a:ext cx="1403729" cy="2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1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470" y="4684412"/>
            <a:ext cx="468844" cy="33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26" y="4067698"/>
            <a:ext cx="2019300" cy="57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76" y="5410198"/>
            <a:ext cx="1139346" cy="3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1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Pairs from The Seven</a:t>
            </a:r>
            <a:endParaRPr lang="en-US" sz="4000" dirty="0"/>
          </a:p>
        </p:txBody>
      </p:sp>
      <p:pic>
        <p:nvPicPr>
          <p:cNvPr id="1026" name="Picture 2" descr="http://imagehost7.online-image-editor.com/oie_upload/images/1911496dldZdO/VHyreD7MnIXZ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90712"/>
            <a:ext cx="1752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host7.online-image-editor.com/oie_upload/images/191254DzkuG2D7A/RF6cRx0V3h0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97" y="3567112"/>
            <a:ext cx="17526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2438400" y="3366448"/>
            <a:ext cx="40386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2" descr="Imag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1905569"/>
            <a:ext cx="2505075" cy="292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Arrow Callout 2"/>
          <p:cNvSpPr/>
          <p:nvPr/>
        </p:nvSpPr>
        <p:spPr bwMode="auto">
          <a:xfrm>
            <a:off x="4267200" y="1752600"/>
            <a:ext cx="4181474" cy="1981200"/>
          </a:xfrm>
          <a:prstGeom prst="leftArrowCallout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Left Arrow Callout 4"/>
          <p:cNvSpPr/>
          <p:nvPr/>
        </p:nvSpPr>
        <p:spPr bwMode="auto">
          <a:xfrm>
            <a:off x="4267200" y="3917156"/>
            <a:ext cx="4181474" cy="1112044"/>
          </a:xfrm>
          <a:prstGeom prst="leftArrowCallout">
            <a:avLst>
              <a:gd name="adj1" fmla="val 29776"/>
              <a:gd name="adj2" fmla="val 25000"/>
              <a:gd name="adj3" fmla="val 25000"/>
              <a:gd name="adj4" fmla="val 64977"/>
            </a:avLst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49" name="Picture 1" descr="C:\Documents and Settings\User\Local Settings\Temporary Internet Files\Content.IE5\BHWECMSV\green-doll-number-3[1]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55" y="2285999"/>
            <a:ext cx="1128713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 and Settings\User\Local Settings\Temporary Internet Files\Content.IE5\BHWECMSV\green-doll-number-4[1]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56" y="3917156"/>
            <a:ext cx="1128713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 and Settings\User\Local Settings\Temporary Internet Files\Content.IE5\Q2G23MOT\gif_1252-Cartoon-Character-Happy-Numbers-7[1]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098267"/>
            <a:ext cx="800100" cy="103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64255" y="5348288"/>
            <a:ext cx="668441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Three (3)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by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Four (4) are pairs from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The Seven (7)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9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/>
              <a:t>Routes in Pairs</a:t>
            </a:r>
            <a:endParaRPr lang="en-US" sz="4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6248400" cy="4052887"/>
          </a:xfrm>
        </p:spPr>
      </p:pic>
      <p:pic>
        <p:nvPicPr>
          <p:cNvPr id="13314" name="Picture 2" descr="C:\Documents and Settings\User\Local Settings\Temporary Internet Files\Content.IE5\W2MSQ6XF\120px-6NumberSixInCircle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7" y="2971800"/>
            <a:ext cx="6572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Callout 1"/>
          <p:cNvSpPr/>
          <p:nvPr/>
        </p:nvSpPr>
        <p:spPr bwMode="auto">
          <a:xfrm>
            <a:off x="4114800" y="2895600"/>
            <a:ext cx="1524000" cy="914400"/>
          </a:xfrm>
          <a:prstGeom prst="leftRightArrowCallout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255" y="5348288"/>
            <a:ext cx="668441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Three (3)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by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Four (4) has routes by six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(6) in pairs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271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The Six (6) Routes</a:t>
            </a:r>
            <a:endParaRPr lang="en-US" sz="4000" dirty="0"/>
          </a:p>
        </p:txBody>
      </p:sp>
      <p:pic>
        <p:nvPicPr>
          <p:cNvPr id="1026" name="Picture 2" descr="http://imagehost7.online-image-editor.com/oie_upload/images/1911496dldZdO/VHyreD7MnIXZ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1752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host7.online-image-editor.com/oie_upload/images/191254DzkuG2D7A/RF6cRx0V3h0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97" y="3366448"/>
            <a:ext cx="17526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2438400" y="3366448"/>
            <a:ext cx="40386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Down Arrow 9"/>
          <p:cNvSpPr/>
          <p:nvPr/>
        </p:nvSpPr>
        <p:spPr bwMode="auto">
          <a:xfrm rot="5400000">
            <a:off x="4165505" y="2324100"/>
            <a:ext cx="762000" cy="381000"/>
          </a:xfrm>
          <a:prstGeom prst="down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5400000"/>
            </a:lightRig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5400000">
            <a:off x="4165505" y="4066536"/>
            <a:ext cx="762000" cy="381000"/>
          </a:xfrm>
          <a:prstGeom prst="down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5400000"/>
            </a:lightRig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2" descr="sev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075952"/>
            <a:ext cx="2757819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Picture 1" descr="C:\Documents and Settings\User\Local Settings\Temporary Internet Files\Content.IE5\Q2G23MOT\6NumberSixInCircle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244" y="2895600"/>
            <a:ext cx="644249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/>
          <p:cNvSpPr/>
          <p:nvPr/>
        </p:nvSpPr>
        <p:spPr bwMode="auto">
          <a:xfrm>
            <a:off x="1911746" y="2906973"/>
            <a:ext cx="867340" cy="750627"/>
          </a:xfrm>
          <a:prstGeom prst="hexagon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Bent Arrow 5"/>
          <p:cNvSpPr/>
          <p:nvPr/>
        </p:nvSpPr>
        <p:spPr bwMode="auto">
          <a:xfrm>
            <a:off x="2267383" y="2295099"/>
            <a:ext cx="514397" cy="533400"/>
          </a:xfrm>
          <a:prstGeom prst="ben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Bent Arrow 13"/>
          <p:cNvSpPr/>
          <p:nvPr/>
        </p:nvSpPr>
        <p:spPr bwMode="auto">
          <a:xfrm flipV="1">
            <a:off x="2264688" y="3738525"/>
            <a:ext cx="514397" cy="600149"/>
          </a:xfrm>
          <a:prstGeom prst="ben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7" name="Hexagon 6"/>
          <p:cNvSpPr/>
          <p:nvPr/>
        </p:nvSpPr>
        <p:spPr bwMode="auto">
          <a:xfrm>
            <a:off x="5562601" y="1905001"/>
            <a:ext cx="3048000" cy="2733036"/>
          </a:xfrm>
          <a:prstGeom prst="hexagon">
            <a:avLst>
              <a:gd name="adj" fmla="val 25499"/>
              <a:gd name="vf" fmla="val 115470"/>
            </a:avLst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Picture 8" descr="http://imagehost7.online-image-editor.com/oie_upload/images/195114961Lk6Vn/agcEfgEegy2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97" y="3923649"/>
            <a:ext cx="775317" cy="66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magehost7.online-image-editor.com/oie_upload/images/193732cN7mxsztR5/SVgSrLigFrgQ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944" y="2208663"/>
            <a:ext cx="711481" cy="61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exagon 18"/>
          <p:cNvSpPr/>
          <p:nvPr/>
        </p:nvSpPr>
        <p:spPr bwMode="auto">
          <a:xfrm>
            <a:off x="4955697" y="3887410"/>
            <a:ext cx="775317" cy="750627"/>
          </a:xfrm>
          <a:prstGeom prst="hexagon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4944943" y="2148385"/>
            <a:ext cx="770057" cy="750627"/>
          </a:xfrm>
          <a:prstGeom prst="hexagon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78ADC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64255" y="5348288"/>
            <a:ext cx="668441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Three (3)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by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Four (4) has routes by six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(6) routes in hexagonal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097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7086600" cy="792163"/>
          </a:xfrm>
          <a:effectLst>
            <a:outerShdw dist="12700" algn="ctr" rotWithShape="0">
              <a:schemeClr val="bg1"/>
            </a:outerShdw>
          </a:effectLst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4900" y="1981200"/>
            <a:ext cx="67056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This Presentation is the 2</a:t>
            </a:r>
            <a:r>
              <a:rPr lang="en-US" altLang="ko-KR" sz="1600" baseline="300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nd</a:t>
            </a: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 Range of Our Mapping System.</a:t>
            </a:r>
          </a:p>
          <a:p>
            <a:pPr>
              <a:lnSpc>
                <a:spcPct val="80000"/>
              </a:lnSpc>
            </a:pPr>
            <a:endParaRPr lang="en-US" altLang="ko-KR" sz="1600" dirty="0">
              <a:solidFill>
                <a:srgbClr val="5F5F5F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On The 1</a:t>
            </a:r>
            <a:r>
              <a:rPr lang="en-US" altLang="ko-KR" sz="1600" baseline="300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st</a:t>
            </a: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 Range called Mapping Ideas which stand as the Basic Concept of our Mapping we have explained on how we bring the way on capturing ideas in to a conceptual diagram.</a:t>
            </a:r>
            <a:endParaRPr lang="en-US" altLang="ko-KR" sz="1600" dirty="0">
              <a:solidFill>
                <a:srgbClr val="5F5F5F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600" dirty="0">
              <a:solidFill>
                <a:srgbClr val="5F5F5F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Starting from how the ideas are categorized to define the best way to share the one that works, we have came to our conclusion </a:t>
            </a: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that the easiest </a:t>
            </a:r>
            <a:r>
              <a:rPr lang="en-US" altLang="ko-KR" sz="1600" dirty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method to replicate </a:t>
            </a: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the ideas is when we formulated them in to 2 (two) pairs, 3 (three) steps, 4 (four) bases and 5 (five) frames.</a:t>
            </a:r>
            <a:endParaRPr lang="en-US" altLang="ko-KR" sz="1600" dirty="0">
              <a:solidFill>
                <a:srgbClr val="5F5F5F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600" dirty="0">
              <a:solidFill>
                <a:srgbClr val="5F5F5F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As continuation, here we present the same way on how we use the formation and formulate them on getting a best concept to bring the solution. Similar to what we </a:t>
            </a:r>
            <a:r>
              <a:rPr lang="en-US" altLang="ko-KR" sz="1600" dirty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have </a:t>
            </a: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shown on the 1</a:t>
            </a:r>
            <a:r>
              <a:rPr lang="en-US" altLang="ko-KR" sz="1600" baseline="300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st</a:t>
            </a:r>
            <a:r>
              <a:rPr lang="en-US" altLang="ko-KR" sz="16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 Mapping here we also adopt the uniformity of nature and </a:t>
            </a:r>
            <a:r>
              <a:rPr lang="en-US" altLang="ko-KR" sz="1600" dirty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their interactions across environments</a:t>
            </a:r>
            <a:endParaRPr lang="en-US" sz="1600" dirty="0">
              <a:solidFill>
                <a:srgbClr val="5F5F5F"/>
              </a:solidFill>
              <a:latin typeface="Verdana" pitchFamily="34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The three (3)</a:t>
            </a:r>
            <a:endParaRPr lang="en-US" sz="4000" dirty="0"/>
          </a:p>
        </p:txBody>
      </p:sp>
      <p:pic>
        <p:nvPicPr>
          <p:cNvPr id="11266" name="Picture 2" descr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77" y="1524000"/>
            <a:ext cx="2505075" cy="16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host7.online-image-editor.com/oie_upload/images/1911496dldZdO/VHyreD7MnIXZ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1752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2438400" y="3366448"/>
            <a:ext cx="40386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438400" y="3366448"/>
            <a:ext cx="5857874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Down Arrow 9"/>
          <p:cNvSpPr/>
          <p:nvPr/>
        </p:nvSpPr>
        <p:spPr bwMode="auto">
          <a:xfrm rot="5400000">
            <a:off x="4486133" y="2324100"/>
            <a:ext cx="762000" cy="381000"/>
          </a:xfrm>
          <a:prstGeom prst="down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5400000"/>
            </a:lightRig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30" name="Picture 6" descr="http://imagehost7.online-image-editor.com/oie_upload/images/193732cN7mxsztR5/SVgSrLigFrg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86" y="3886200"/>
            <a:ext cx="14287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own Arrow 17"/>
          <p:cNvSpPr/>
          <p:nvPr/>
        </p:nvSpPr>
        <p:spPr bwMode="auto">
          <a:xfrm rot="5400000">
            <a:off x="4486133" y="4310063"/>
            <a:ext cx="762000" cy="381000"/>
          </a:xfrm>
          <a:prstGeom prst="down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5400000"/>
            </a:lightRig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2" descr="seve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02" y="3743326"/>
            <a:ext cx="212642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6248400" y="1524000"/>
            <a:ext cx="1752600" cy="10668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4255" y="5348288"/>
            <a:ext cx="668441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The three (3) from seven (7)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has six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(6) routes in hexagonal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2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The Four (4)</a:t>
            </a:r>
            <a:endParaRPr lang="en-US" sz="4000" dirty="0"/>
          </a:p>
        </p:txBody>
      </p:sp>
      <p:pic>
        <p:nvPicPr>
          <p:cNvPr id="11266" name="Picture 2" descr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77" y="1524000"/>
            <a:ext cx="2505075" cy="16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2438400" y="3366448"/>
            <a:ext cx="40386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438400" y="3366448"/>
            <a:ext cx="5857874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Down Arrow 9"/>
          <p:cNvSpPr/>
          <p:nvPr/>
        </p:nvSpPr>
        <p:spPr bwMode="auto">
          <a:xfrm rot="5400000">
            <a:off x="4486133" y="2324100"/>
            <a:ext cx="762000" cy="381000"/>
          </a:xfrm>
          <a:prstGeom prst="down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5400000"/>
            </a:lightRig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 rot="5400000">
            <a:off x="4486133" y="4310063"/>
            <a:ext cx="762000" cy="381000"/>
          </a:xfrm>
          <a:prstGeom prst="down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1C86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5400000"/>
            </a:lightRig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2" descr="sev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02" y="3743326"/>
            <a:ext cx="212642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imagehost7.online-image-editor.com/oie_upload/images/191254DzkuG2D7A/RF6cRx0V3h0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58" y="1565228"/>
            <a:ext cx="17526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host7.online-image-editor.com/oie_upload/images/195114961Lk6Vn/agcEfgEegy2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80" y="3814763"/>
            <a:ext cx="14287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5874577" y="2514600"/>
            <a:ext cx="2421697" cy="831804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4255" y="5348288"/>
            <a:ext cx="668441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The three (4) from seven (7)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has six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(6) routes in pairs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35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95416" y="457200"/>
            <a:ext cx="6934200" cy="715963"/>
          </a:xfrm>
        </p:spPr>
        <p:txBody>
          <a:bodyPr/>
          <a:lstStyle/>
          <a:p>
            <a:r>
              <a:rPr lang="en-US" sz="4000" dirty="0" smtClean="0"/>
              <a:t>Solutions Maps</a:t>
            </a:r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438400" y="3366448"/>
            <a:ext cx="403860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4" descr="http://imagehost7.online-image-editor.com/oie_upload/images/191254DzkuG2D7A/RF6cRx0V3h0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1290636"/>
            <a:ext cx="4038600" cy="313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host7.online-image-editor.com/oie_upload/images/195114961Lk6Vn/agcEfgEegy2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2200"/>
            <a:ext cx="14287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imagehost7.online-image-editor.com/oie_upload/images/1911496dldZdO/VHyreD7MnIX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1361364"/>
            <a:ext cx="38100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://imagehost7.online-image-editor.com/oie_upload/images/193732cN7mxsztR5/SVgSrLigFrgQ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05000"/>
            <a:ext cx="14287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ev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572" y="4648200"/>
            <a:ext cx="2048981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Callout 13"/>
          <p:cNvSpPr/>
          <p:nvPr/>
        </p:nvSpPr>
        <p:spPr bwMode="auto">
          <a:xfrm>
            <a:off x="2784842" y="1841309"/>
            <a:ext cx="1234708" cy="1135253"/>
          </a:xfrm>
          <a:prstGeom prst="wedgeEllipseCallout">
            <a:avLst>
              <a:gd name="adj1" fmla="val -11776"/>
              <a:gd name="adj2" fmla="val 260094"/>
            </a:avLst>
          </a:prstGeom>
          <a:gradFill rotWithShape="1">
            <a:gsLst>
              <a:gs pos="0">
                <a:srgbClr val="0070C0">
                  <a:alpha val="16000"/>
                </a:srgb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Callout 27"/>
          <p:cNvSpPr/>
          <p:nvPr/>
        </p:nvSpPr>
        <p:spPr bwMode="auto">
          <a:xfrm>
            <a:off x="5410200" y="1841309"/>
            <a:ext cx="2952750" cy="1940117"/>
          </a:xfrm>
          <a:prstGeom prst="wedgeEllipseCallout">
            <a:avLst>
              <a:gd name="adj1" fmla="val -97326"/>
              <a:gd name="adj2" fmla="val 98154"/>
            </a:avLst>
          </a:prstGeom>
          <a:gradFill rotWithShape="1">
            <a:gsLst>
              <a:gs pos="0">
                <a:srgbClr val="0070C0">
                  <a:alpha val="16000"/>
                </a:srgb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4981575" y="4571999"/>
            <a:ext cx="33813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1600" kern="0" baseline="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The 3 to 4 are pairs from 7</a:t>
            </a:r>
          </a:p>
          <a:p>
            <a:pPr>
              <a:lnSpc>
                <a:spcPct val="80000"/>
              </a:lnSpc>
            </a:pPr>
            <a:r>
              <a:rPr lang="en-US" altLang="ko-KR" sz="1600" kern="0" baseline="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The 3 has 6 routes</a:t>
            </a:r>
          </a:p>
          <a:p>
            <a:pPr>
              <a:lnSpc>
                <a:spcPct val="80000"/>
              </a:lnSpc>
            </a:pPr>
            <a:r>
              <a:rPr lang="en-US" sz="1600" kern="0" baseline="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The 4 has 6 routes in pair</a:t>
            </a:r>
          </a:p>
          <a:p>
            <a:pPr>
              <a:lnSpc>
                <a:spcPct val="80000"/>
              </a:lnSpc>
            </a:pPr>
            <a:r>
              <a:rPr lang="en-US" sz="1600" kern="0" baseline="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The 6 routes are hexagonal</a:t>
            </a:r>
          </a:p>
          <a:p>
            <a:pPr>
              <a:lnSpc>
                <a:spcPct val="80000"/>
              </a:lnSpc>
            </a:pPr>
            <a:r>
              <a:rPr lang="en-US" sz="1600" kern="0" baseline="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The inner is by 2</a:t>
            </a:r>
            <a:r>
              <a:rPr lang="en-US" sz="1600" kern="0" baseline="3000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nd</a:t>
            </a:r>
            <a:r>
              <a:rPr lang="en-US" sz="1600" kern="0" baseline="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 pair</a:t>
            </a:r>
          </a:p>
          <a:p>
            <a:pPr>
              <a:lnSpc>
                <a:spcPct val="80000"/>
              </a:lnSpc>
            </a:pPr>
            <a:r>
              <a:rPr lang="en-US" sz="1600" kern="0" baseline="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The outer is from 4 to 9</a:t>
            </a:r>
          </a:p>
          <a:p>
            <a:pPr>
              <a:lnSpc>
                <a:spcPct val="80000"/>
              </a:lnSpc>
            </a:pPr>
            <a:r>
              <a:rPr lang="en-US" sz="1600" kern="0" baseline="0" dirty="0" smtClean="0">
                <a:solidFill>
                  <a:srgbClr val="5F5F5F"/>
                </a:solidFill>
                <a:latin typeface="Verdana" pitchFamily="34" charset="0"/>
                <a:ea typeface="굴림" charset="-127"/>
              </a:rPr>
              <a:t>The merging is back to 7</a:t>
            </a:r>
            <a:endParaRPr lang="en-US" sz="1600" kern="0" baseline="0" dirty="0">
              <a:solidFill>
                <a:srgbClr val="5F5F5F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7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7086600" cy="792163"/>
          </a:xfrm>
          <a:effectLst>
            <a:outerShdw dist="12700" algn="ctr" rotWithShape="0">
              <a:schemeClr val="bg1"/>
            </a:outerShdw>
          </a:effectLst>
        </p:spPr>
        <p:txBody>
          <a:bodyPr/>
          <a:lstStyle/>
          <a:p>
            <a:r>
              <a:rPr lang="en-US" dirty="0" smtClean="0"/>
              <a:t>Our Mapping Range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4900" y="1981200"/>
            <a:ext cx="6705600" cy="2895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b="1" dirty="0" smtClean="0"/>
              <a:t>Mapping </a:t>
            </a:r>
            <a:r>
              <a:rPr lang="en-US" sz="2400" b="1" dirty="0" smtClean="0">
                <a:solidFill>
                  <a:srgbClr val="FFC000"/>
                </a:solidFill>
              </a:rPr>
              <a:t>I</a:t>
            </a:r>
            <a:r>
              <a:rPr lang="en-US" sz="2400" b="1" dirty="0" smtClean="0"/>
              <a:t>deas</a:t>
            </a:r>
          </a:p>
          <a:p>
            <a:pPr>
              <a:lnSpc>
                <a:spcPct val="80000"/>
              </a:lnSpc>
            </a:pPr>
            <a:r>
              <a:rPr lang="en-US" sz="2400" b="1" dirty="0" smtClean="0"/>
              <a:t>Mapping </a:t>
            </a:r>
            <a:r>
              <a:rPr lang="en-US" sz="2400" b="1" dirty="0" smtClean="0">
                <a:solidFill>
                  <a:srgbClr val="FFC000"/>
                </a:solidFill>
              </a:rPr>
              <a:t>S</a:t>
            </a:r>
            <a:r>
              <a:rPr lang="en-US" sz="2400" b="1" dirty="0" smtClean="0"/>
              <a:t>olutions</a:t>
            </a:r>
          </a:p>
          <a:p>
            <a:pPr>
              <a:lnSpc>
                <a:spcPct val="80000"/>
              </a:lnSpc>
            </a:pPr>
            <a:r>
              <a:rPr lang="en-US" sz="2400" b="1" dirty="0"/>
              <a:t>Mapping </a:t>
            </a:r>
            <a:r>
              <a:rPr lang="en-US" sz="2400" b="1" dirty="0" smtClean="0">
                <a:solidFill>
                  <a:srgbClr val="FFC000"/>
                </a:solidFill>
              </a:rPr>
              <a:t>O</a:t>
            </a:r>
            <a:r>
              <a:rPr lang="en-US" sz="2400" b="1" dirty="0" smtClean="0"/>
              <a:t>ut</a:t>
            </a:r>
            <a:endParaRPr lang="en-US" sz="2400" b="1" dirty="0"/>
          </a:p>
          <a:p>
            <a:pPr>
              <a:lnSpc>
                <a:spcPct val="80000"/>
              </a:lnSpc>
            </a:pPr>
            <a:r>
              <a:rPr lang="en-US" sz="2400" b="1" dirty="0"/>
              <a:t>Mapping </a:t>
            </a:r>
            <a:r>
              <a:rPr lang="en-US" sz="2400" b="1" dirty="0" smtClean="0">
                <a:solidFill>
                  <a:srgbClr val="FFC000"/>
                </a:solidFill>
              </a:rPr>
              <a:t>G</a:t>
            </a:r>
            <a:r>
              <a:rPr lang="en-US" sz="2400" b="1" dirty="0" smtClean="0"/>
              <a:t>rouping</a:t>
            </a:r>
            <a:endParaRPr lang="en-US" sz="2400" b="1" dirty="0"/>
          </a:p>
          <a:p>
            <a:pPr>
              <a:lnSpc>
                <a:spcPct val="80000"/>
              </a:lnSpc>
            </a:pPr>
            <a:r>
              <a:rPr lang="en-US" sz="2400" b="1" dirty="0"/>
              <a:t>Mapping </a:t>
            </a:r>
            <a:r>
              <a:rPr lang="en-US" sz="2400" b="1" dirty="0" smtClean="0">
                <a:solidFill>
                  <a:srgbClr val="FFC000"/>
                </a:solidFill>
              </a:rPr>
              <a:t>R</a:t>
            </a:r>
            <a:r>
              <a:rPr lang="en-US" sz="2400" b="1" dirty="0" smtClean="0"/>
              <a:t>elations</a:t>
            </a:r>
            <a:endParaRPr lang="en-US" sz="2400" b="1" dirty="0"/>
          </a:p>
          <a:p>
            <a:pPr>
              <a:lnSpc>
                <a:spcPct val="80000"/>
              </a:lnSpc>
            </a:pPr>
            <a:r>
              <a:rPr lang="en-US" sz="2400" b="1" dirty="0"/>
              <a:t>Mapping </a:t>
            </a:r>
            <a:r>
              <a:rPr lang="en-US" sz="2400" b="1" dirty="0" smtClean="0">
                <a:solidFill>
                  <a:srgbClr val="FFC000"/>
                </a:solidFill>
              </a:rPr>
              <a:t>A</a:t>
            </a:r>
            <a:r>
              <a:rPr lang="en-US" sz="2400" b="1" dirty="0" smtClean="0"/>
              <a:t>ctivities</a:t>
            </a:r>
            <a:endParaRPr lang="en-US" sz="2400" b="1" dirty="0"/>
          </a:p>
          <a:p>
            <a:pPr>
              <a:lnSpc>
                <a:spcPct val="80000"/>
              </a:lnSpc>
            </a:pPr>
            <a:r>
              <a:rPr lang="en-US" sz="2400" b="1" dirty="0" smtClean="0"/>
              <a:t>Mapping </a:t>
            </a:r>
            <a:r>
              <a:rPr lang="en-US" sz="2400" b="1" dirty="0" smtClean="0">
                <a:solidFill>
                  <a:srgbClr val="FFC000"/>
                </a:solidFill>
              </a:rPr>
              <a:t>M</a:t>
            </a:r>
            <a:r>
              <a:rPr lang="en-US" sz="2400" b="1" dirty="0" smtClean="0"/>
              <a:t>aps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671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dist="12700" algn="ctr" rotWithShape="0">
              <a:schemeClr val="bg1"/>
            </a:outerShdw>
          </a:effectLst>
        </p:spPr>
        <p:txBody>
          <a:bodyPr/>
          <a:lstStyle/>
          <a:p>
            <a:r>
              <a:rPr lang="en-US" dirty="0" smtClean="0"/>
              <a:t>Our Next Mapping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Mapping Out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7824"/>
            <a:ext cx="3352800" cy="3330976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Mapping Group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293967"/>
            <a:ext cx="4041775" cy="342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9600" y="5715000"/>
            <a:ext cx="80772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See you on our next mapping…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3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Basic Concept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http://cdn2.drprem.com/life/wp-content/uploads/sites/5/2014/08/put-an-idea-in-the-center-of-a-circle-and-then-branch-it-out-through-spikes-that-represent-secondary-idea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1600200"/>
            <a:ext cx="6172200" cy="416242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57400" y="5638800"/>
            <a:ext cx="6324600" cy="913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Basic Concept is Available on our </a:t>
            </a:r>
          </a:p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hlinkClick r:id="rId5"/>
              </a:rPr>
              <a:t>Mapping Ideas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Definition</a:t>
            </a:r>
            <a:endParaRPr lang="en-US" sz="4000" dirty="0"/>
          </a:p>
        </p:txBody>
      </p:sp>
      <p:pic>
        <p:nvPicPr>
          <p:cNvPr id="5" name="Picture 2" descr="Image result for mapping ide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1371600"/>
            <a:ext cx="7391400" cy="457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057400" y="5638800"/>
            <a:ext cx="6324600" cy="913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It is a Tools to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help you achieve the maximum benefit from your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ideas.</a:t>
            </a:r>
          </a:p>
        </p:txBody>
      </p:sp>
    </p:spTree>
    <p:extLst>
      <p:ext uri="{BB962C8B-B14F-4D97-AF65-F5344CB8AC3E}">
        <p14:creationId xmlns:p14="http://schemas.microsoft.com/office/powerpoint/2010/main" val="359909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Why Mapping Solutions</a:t>
            </a:r>
            <a:endParaRPr lang="en-US" sz="4000" dirty="0"/>
          </a:p>
        </p:txBody>
      </p:sp>
      <p:pic>
        <p:nvPicPr>
          <p:cNvPr id="17412" name="Picture 4" descr="http://www.arcisit.com/SiteAssets/solu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7" y="1295401"/>
            <a:ext cx="6900862" cy="424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://www.elearningguild.com/page_templates/images/50/tag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68" y="2819400"/>
            <a:ext cx="1676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7400" y="5536208"/>
            <a:ext cx="6324600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Main Objective of Our Mapping Solutions is to share What Works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endParaRPr lang="en-US" sz="4000" dirty="0" smtClean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1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Solutions Package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76400"/>
            <a:ext cx="6019800" cy="4152900"/>
          </a:xfrm>
        </p:spPr>
      </p:pic>
      <p:pic>
        <p:nvPicPr>
          <p:cNvPr id="18434" name="Picture 2" descr="http://www.gifmania.ca/Animated-Gifs-Messages/Animated-Images-Solutions/Solutions-Puzzle-Box-84738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9200"/>
            <a:ext cx="28194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5638800"/>
            <a:ext cx="6324600" cy="913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It is a Tools to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help you achieve the maximum benefit from your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ideas.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Mapping the Solutions</a:t>
            </a:r>
            <a:endParaRPr 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81174"/>
            <a:ext cx="2590800" cy="2114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81" y="1781175"/>
            <a:ext cx="2822553" cy="211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33600" y="4333164"/>
            <a:ext cx="6477000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Mapping Solutions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can greatly enhance projects, reports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presentations that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are critical for problem solving, decision making,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6348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Routes for Solutions</a:t>
            </a:r>
            <a:endParaRPr lang="en-US" sz="4000" dirty="0"/>
          </a:p>
        </p:txBody>
      </p:sp>
      <p:pic>
        <p:nvPicPr>
          <p:cNvPr id="8196" name="Picture 4" descr="http://www.wallpaperseek.com/solutions-symbol_wallpapers_9211_1600x12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6629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41561" y="5357885"/>
            <a:ext cx="6621439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Routes on Mapping is geared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towards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a concept to</a:t>
            </a:r>
            <a:r>
              <a:rPr lang="en-US" sz="4000" baseline="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navigate the solutions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9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en-US" sz="4000" dirty="0" smtClean="0"/>
              <a:t>Four (4) bases</a:t>
            </a:r>
            <a:endParaRPr lang="en-US" sz="4000" dirty="0"/>
          </a:p>
        </p:txBody>
      </p:sp>
      <p:pic>
        <p:nvPicPr>
          <p:cNvPr id="16386" name="Picture 2" descr="http://www.cardcompliant.com/images/mannikins4_working_togeth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33626"/>
            <a:ext cx="3505200" cy="34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34290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5843984"/>
            <a:ext cx="6324600" cy="502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Let’ start on four (4) bases category.</a:t>
            </a:r>
          </a:p>
        </p:txBody>
      </p:sp>
    </p:spTree>
    <p:extLst>
      <p:ext uri="{BB962C8B-B14F-4D97-AF65-F5344CB8AC3E}">
        <p14:creationId xmlns:p14="http://schemas.microsoft.com/office/powerpoint/2010/main" val="5221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">
  <a:themeElements>
    <a:clrScheme name="Custom 1">
      <a:dk1>
        <a:srgbClr val="4D4D4D"/>
      </a:dk1>
      <a:lt1>
        <a:srgbClr val="FFFFFF"/>
      </a:lt1>
      <a:dk2>
        <a:srgbClr val="4D4D4D"/>
      </a:dk2>
      <a:lt2>
        <a:srgbClr val="F4EE00"/>
      </a:lt2>
      <a:accent1>
        <a:srgbClr val="6BC4FF"/>
      </a:accent1>
      <a:accent2>
        <a:srgbClr val="DDB72C"/>
      </a:accent2>
      <a:accent3>
        <a:srgbClr val="FFFFFF"/>
      </a:accent3>
      <a:accent4>
        <a:srgbClr val="404040"/>
      </a:accent4>
      <a:accent5>
        <a:srgbClr val="BADEFF"/>
      </a:accent5>
      <a:accent6>
        <a:srgbClr val="C8A627"/>
      </a:accent6>
      <a:hlink>
        <a:srgbClr val="AB8C1B"/>
      </a:hlink>
      <a:folHlink>
        <a:srgbClr val="DDDDDD"/>
      </a:folHlink>
    </a:clrScheme>
    <a:fontScheme name="powerpoint-template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 1">
        <a:dk1>
          <a:srgbClr val="4D4D4D"/>
        </a:dk1>
        <a:lt1>
          <a:srgbClr val="FFFFFF"/>
        </a:lt1>
        <a:dk2>
          <a:srgbClr val="4D4D4D"/>
        </a:dk2>
        <a:lt2>
          <a:srgbClr val="80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2">
        <a:dk1>
          <a:srgbClr val="4D4D4D"/>
        </a:dk1>
        <a:lt1>
          <a:srgbClr val="FFFFFF"/>
        </a:lt1>
        <a:dk2>
          <a:srgbClr val="4D4D4D"/>
        </a:dk2>
        <a:lt2>
          <a:srgbClr val="B92B2B"/>
        </a:lt2>
        <a:accent1>
          <a:srgbClr val="0095B7"/>
        </a:accent1>
        <a:accent2>
          <a:srgbClr val="FAAC8F"/>
        </a:accent2>
        <a:accent3>
          <a:srgbClr val="FFFFFF"/>
        </a:accent3>
        <a:accent4>
          <a:srgbClr val="404040"/>
        </a:accent4>
        <a:accent5>
          <a:srgbClr val="AAC8D8"/>
        </a:accent5>
        <a:accent6>
          <a:srgbClr val="E39B81"/>
        </a:accent6>
        <a:hlink>
          <a:srgbClr val="2D328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3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4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1FAA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5">
        <a:dk1>
          <a:srgbClr val="4D4D4D"/>
        </a:dk1>
        <a:lt1>
          <a:srgbClr val="FFFFFF"/>
        </a:lt1>
        <a:dk2>
          <a:srgbClr val="4D4D4D"/>
        </a:dk2>
        <a:lt2>
          <a:srgbClr val="1376BA"/>
        </a:lt2>
        <a:accent1>
          <a:srgbClr val="2091CB"/>
        </a:accent1>
        <a:accent2>
          <a:srgbClr val="2D76E4"/>
        </a:accent2>
        <a:accent3>
          <a:srgbClr val="FFFFFF"/>
        </a:accent3>
        <a:accent4>
          <a:srgbClr val="404040"/>
        </a:accent4>
        <a:accent5>
          <a:srgbClr val="ABC7E2"/>
        </a:accent5>
        <a:accent6>
          <a:srgbClr val="286ACF"/>
        </a:accent6>
        <a:hlink>
          <a:srgbClr val="3BAE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6">
        <a:dk1>
          <a:srgbClr val="4D4D4D"/>
        </a:dk1>
        <a:lt1>
          <a:srgbClr val="FFFFFF"/>
        </a:lt1>
        <a:dk2>
          <a:srgbClr val="4D4D4D"/>
        </a:dk2>
        <a:lt2>
          <a:srgbClr val="1376BA"/>
        </a:lt2>
        <a:accent1>
          <a:srgbClr val="2091CB"/>
        </a:accent1>
        <a:accent2>
          <a:srgbClr val="2D76E4"/>
        </a:accent2>
        <a:accent3>
          <a:srgbClr val="FFFFFF"/>
        </a:accent3>
        <a:accent4>
          <a:srgbClr val="404040"/>
        </a:accent4>
        <a:accent5>
          <a:srgbClr val="ABC7E2"/>
        </a:accent5>
        <a:accent6>
          <a:srgbClr val="286ACF"/>
        </a:accent6>
        <a:hlink>
          <a:srgbClr val="992E2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7">
        <a:dk1>
          <a:srgbClr val="4D4D4D"/>
        </a:dk1>
        <a:lt1>
          <a:srgbClr val="FFFFFF"/>
        </a:lt1>
        <a:dk2>
          <a:srgbClr val="4D4D4D"/>
        </a:dk2>
        <a:lt2>
          <a:srgbClr val="1376BA"/>
        </a:lt2>
        <a:accent1>
          <a:srgbClr val="2091CB"/>
        </a:accent1>
        <a:accent2>
          <a:srgbClr val="2D76E4"/>
        </a:accent2>
        <a:accent3>
          <a:srgbClr val="FFFFFF"/>
        </a:accent3>
        <a:accent4>
          <a:srgbClr val="404040"/>
        </a:accent4>
        <a:accent5>
          <a:srgbClr val="ABC7E2"/>
        </a:accent5>
        <a:accent6>
          <a:srgbClr val="286ACF"/>
        </a:accent6>
        <a:hlink>
          <a:srgbClr val="B9620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8">
        <a:dk1>
          <a:srgbClr val="4D4D4D"/>
        </a:dk1>
        <a:lt1>
          <a:srgbClr val="FFFFFF"/>
        </a:lt1>
        <a:dk2>
          <a:srgbClr val="4D4D4D"/>
        </a:dk2>
        <a:lt2>
          <a:srgbClr val="1376BA"/>
        </a:lt2>
        <a:accent1>
          <a:srgbClr val="2091CB"/>
        </a:accent1>
        <a:accent2>
          <a:srgbClr val="2D76E4"/>
        </a:accent2>
        <a:accent3>
          <a:srgbClr val="FFFFFF"/>
        </a:accent3>
        <a:accent4>
          <a:srgbClr val="404040"/>
        </a:accent4>
        <a:accent5>
          <a:srgbClr val="ABC7E2"/>
        </a:accent5>
        <a:accent6>
          <a:srgbClr val="286ACF"/>
        </a:accent6>
        <a:hlink>
          <a:srgbClr val="813C8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9">
        <a:dk1>
          <a:srgbClr val="4D4D4D"/>
        </a:dk1>
        <a:lt1>
          <a:srgbClr val="FFFFFF"/>
        </a:lt1>
        <a:dk2>
          <a:srgbClr val="4D4D4D"/>
        </a:dk2>
        <a:lt2>
          <a:srgbClr val="6BC4FF"/>
        </a:lt2>
        <a:accent1>
          <a:srgbClr val="F0C91D"/>
        </a:accent1>
        <a:accent2>
          <a:srgbClr val="4CD134"/>
        </a:accent2>
        <a:accent3>
          <a:srgbClr val="FFFFFF"/>
        </a:accent3>
        <a:accent4>
          <a:srgbClr val="404040"/>
        </a:accent4>
        <a:accent5>
          <a:srgbClr val="F6E1AB"/>
        </a:accent5>
        <a:accent6>
          <a:srgbClr val="44BD2E"/>
        </a:accent6>
        <a:hlink>
          <a:srgbClr val="0091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10">
        <a:dk1>
          <a:srgbClr val="4D4D4D"/>
        </a:dk1>
        <a:lt1>
          <a:srgbClr val="FFFFFF"/>
        </a:lt1>
        <a:dk2>
          <a:srgbClr val="4D4D4D"/>
        </a:dk2>
        <a:lt2>
          <a:srgbClr val="6BC4FF"/>
        </a:lt2>
        <a:accent1>
          <a:srgbClr val="F0C91D"/>
        </a:accent1>
        <a:accent2>
          <a:srgbClr val="DDCF15"/>
        </a:accent2>
        <a:accent3>
          <a:srgbClr val="FFFFFF"/>
        </a:accent3>
        <a:accent4>
          <a:srgbClr val="404040"/>
        </a:accent4>
        <a:accent5>
          <a:srgbClr val="F6E1AB"/>
        </a:accent5>
        <a:accent6>
          <a:srgbClr val="C8BB12"/>
        </a:accent6>
        <a:hlink>
          <a:srgbClr val="0091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11">
        <a:dk1>
          <a:srgbClr val="4D4D4D"/>
        </a:dk1>
        <a:lt1>
          <a:srgbClr val="FFFFFF"/>
        </a:lt1>
        <a:dk2>
          <a:srgbClr val="4D4D4D"/>
        </a:dk2>
        <a:lt2>
          <a:srgbClr val="C9CF15"/>
        </a:lt2>
        <a:accent1>
          <a:srgbClr val="6BC4FF"/>
        </a:accent1>
        <a:accent2>
          <a:srgbClr val="DDCF15"/>
        </a:accent2>
        <a:accent3>
          <a:srgbClr val="FFFFFF"/>
        </a:accent3>
        <a:accent4>
          <a:srgbClr val="404040"/>
        </a:accent4>
        <a:accent5>
          <a:srgbClr val="BADEFF"/>
        </a:accent5>
        <a:accent6>
          <a:srgbClr val="C8BB12"/>
        </a:accent6>
        <a:hlink>
          <a:srgbClr val="0091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12">
        <a:dk1>
          <a:srgbClr val="4D4D4D"/>
        </a:dk1>
        <a:lt1>
          <a:srgbClr val="FFFFFF"/>
        </a:lt1>
        <a:dk2>
          <a:srgbClr val="4D4D4D"/>
        </a:dk2>
        <a:lt2>
          <a:srgbClr val="F4EE00"/>
        </a:lt2>
        <a:accent1>
          <a:srgbClr val="6BC4FF"/>
        </a:accent1>
        <a:accent2>
          <a:srgbClr val="DDCF15"/>
        </a:accent2>
        <a:accent3>
          <a:srgbClr val="FFFFFF"/>
        </a:accent3>
        <a:accent4>
          <a:srgbClr val="404040"/>
        </a:accent4>
        <a:accent5>
          <a:srgbClr val="BADEFF"/>
        </a:accent5>
        <a:accent6>
          <a:srgbClr val="C8BB12"/>
        </a:accent6>
        <a:hlink>
          <a:srgbClr val="0091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13">
        <a:dk1>
          <a:srgbClr val="4D4D4D"/>
        </a:dk1>
        <a:lt1>
          <a:srgbClr val="FFFFFF"/>
        </a:lt1>
        <a:dk2>
          <a:srgbClr val="4D4D4D"/>
        </a:dk2>
        <a:lt2>
          <a:srgbClr val="F4EE00"/>
        </a:lt2>
        <a:accent1>
          <a:srgbClr val="6BC4FF"/>
        </a:accent1>
        <a:accent2>
          <a:srgbClr val="DDB72C"/>
        </a:accent2>
        <a:accent3>
          <a:srgbClr val="FFFFFF"/>
        </a:accent3>
        <a:accent4>
          <a:srgbClr val="404040"/>
        </a:accent4>
        <a:accent5>
          <a:srgbClr val="BADEFF"/>
        </a:accent5>
        <a:accent6>
          <a:srgbClr val="C8A627"/>
        </a:accent6>
        <a:hlink>
          <a:srgbClr val="0091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2932</TotalTime>
  <Words>601</Words>
  <Application>Microsoft Office PowerPoint</Application>
  <PresentationFormat>On-screen Show (4:3)</PresentationFormat>
  <Paragraphs>96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powerpoint-template</vt:lpstr>
      <vt:lpstr>Mapping Solutions</vt:lpstr>
      <vt:lpstr>Introduction</vt:lpstr>
      <vt:lpstr>Basic Concept</vt:lpstr>
      <vt:lpstr>Definition</vt:lpstr>
      <vt:lpstr>Why Mapping Solutions</vt:lpstr>
      <vt:lpstr>Solutions Package</vt:lpstr>
      <vt:lpstr>Mapping the Solutions</vt:lpstr>
      <vt:lpstr>Routes for Solutions</vt:lpstr>
      <vt:lpstr>Four (4) bases</vt:lpstr>
      <vt:lpstr>Replication</vt:lpstr>
      <vt:lpstr>Steps and Frames</vt:lpstr>
      <vt:lpstr>Phenomena</vt:lpstr>
      <vt:lpstr>Three to Four</vt:lpstr>
      <vt:lpstr>Two (2) Pairs</vt:lpstr>
      <vt:lpstr>Pairing</vt:lpstr>
      <vt:lpstr>The nine (9) modules</vt:lpstr>
      <vt:lpstr>Pairs from The Seven</vt:lpstr>
      <vt:lpstr>Routes in Pairs</vt:lpstr>
      <vt:lpstr>The Six (6) Routes</vt:lpstr>
      <vt:lpstr>The three (3)</vt:lpstr>
      <vt:lpstr>The Four (4)</vt:lpstr>
      <vt:lpstr>Solutions Maps</vt:lpstr>
      <vt:lpstr>Our Mapping Range</vt:lpstr>
      <vt:lpstr>Our Next Mapping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monty</dc:creator>
  <cp:lastModifiedBy>User</cp:lastModifiedBy>
  <cp:revision>85</cp:revision>
  <dcterms:created xsi:type="dcterms:W3CDTF">2016-06-30T08:58:38Z</dcterms:created>
  <dcterms:modified xsi:type="dcterms:W3CDTF">2016-07-03T06:37:09Z</dcterms:modified>
</cp:coreProperties>
</file>